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9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9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9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6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6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3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E634-DDC8-421D-87E2-4CF74DA3CB87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C5A4-12AB-4DD6-BF7F-A887E426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ru-RU" dirty="0" smtClean="0"/>
              <a:t>Специфика </a:t>
            </a:r>
            <a:r>
              <a:rPr lang="ru-RU" smtClean="0"/>
              <a:t>белорусской экономики </a:t>
            </a:r>
            <a:r>
              <a:rPr lang="ru-RU" dirty="0" smtClean="0"/>
              <a:t>			          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u-RU" dirty="0" smtClean="0"/>
              <a:t>Проф., д.э.н. А.А. </a:t>
            </a:r>
            <a:r>
              <a:rPr lang="ru-RU" dirty="0" err="1" smtClean="0"/>
              <a:t>Мигранян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68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Соотношения вклада в экономику по формам собственности, 2012-2015гг., %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629" t="33240" r="8165" b="21257"/>
          <a:stretch/>
        </p:blipFill>
        <p:spPr bwMode="auto">
          <a:xfrm>
            <a:off x="457200" y="1484784"/>
            <a:ext cx="8229600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582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effectLst/>
                <a:latin typeface="Times New Roman"/>
                <a:ea typeface="Calibri"/>
              </a:rPr>
              <a:t>Отраслевая структура ВВП по укрупненным секторам белорусской экономики, %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2198" t="34863" r="9820" b="21789"/>
          <a:stretch/>
        </p:blipFill>
        <p:spPr bwMode="auto">
          <a:xfrm>
            <a:off x="457200" y="1628800"/>
            <a:ext cx="82296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14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Декомпозиция ВВП Белоруссии по потреблению 1992-2013 гг., %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4400" t="27998" r="25800" b="19366"/>
          <a:stretch/>
        </p:blipFill>
        <p:spPr bwMode="auto">
          <a:xfrm>
            <a:off x="467544" y="1607071"/>
            <a:ext cx="8568952" cy="4918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8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 внешнеэкономической деятельности РБ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5263" t="33123" r="18605" b="16618"/>
          <a:stretch/>
        </p:blipFill>
        <p:spPr bwMode="auto">
          <a:xfrm>
            <a:off x="755576" y="2024908"/>
            <a:ext cx="8064896" cy="4356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8604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Товарная структура внешнеторговых операций Белоруссии в 2011-2015 г., в %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5401" t="26544" r="26510" b="16168"/>
          <a:stretch/>
        </p:blipFill>
        <p:spPr bwMode="auto">
          <a:xfrm>
            <a:off x="792976" y="1767815"/>
            <a:ext cx="7558047" cy="419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06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Соотношение темпов роста производительности труда к реальному ВВП и роста реальной заработной платы, %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7505" t="37584" r="34261" b="14072"/>
          <a:stretch/>
        </p:blipFill>
        <p:spPr bwMode="auto">
          <a:xfrm>
            <a:off x="755576" y="1484784"/>
            <a:ext cx="770485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29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уникальности экономической модели Белоруссии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Экономическая модель Белоруссии в этот период была нацелена на следующие задачи:</a:t>
            </a:r>
          </a:p>
          <a:p>
            <a:r>
              <a:rPr lang="ru-RU" dirty="0" smtClean="0"/>
              <a:t>•	Сохранение промышленного потенциала республики, что позволяло решать не только задачу консервации без потерь экономического потенциала, но в большей степени задачу обеспечения социальной стабильности посредством удержания низкого уровня безработицы.</a:t>
            </a:r>
          </a:p>
          <a:p>
            <a:r>
              <a:rPr lang="ru-RU" dirty="0" smtClean="0"/>
              <a:t>•	Восстановление и развитие экспортного потенциала республики, так как внутренний рынок был не в состоянии обеспечить достаточный уровень потребления и соответственно приток капитала для инвестиций в экономический рост. Кроме того, поддержание и расширение экспортных возможностей Белоруссии также было необходимо для обеспечения валютных поступлений, без которых невозможны были импортные поставки сырья, используемые в производственном цикле практически всех видов экспортной продукции, т.е. валютные поступления, без которых собственно воспроизводственный процесс в республике обречен.</a:t>
            </a:r>
          </a:p>
          <a:p>
            <a:r>
              <a:rPr lang="ru-RU" dirty="0" smtClean="0"/>
              <a:t>•	Обеспечение достаточно уровня доходов населения, жизненного уровня населения и социальных гарантий, формирующих внутренний рынок потребления, стабильность социальной и политической систем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03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Специфика государственно-управляемая «рыночная модель» экономики Белоруссии, которая основывалась на принципах смешанной (гибридной) экономики: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Сосуществование частной, корпоративной и общественной (в случае с Белоруссией –  государственной) видов собственности на средства производства;</a:t>
            </a:r>
          </a:p>
          <a:p>
            <a:r>
              <a:rPr lang="ru-RU" sz="2000" dirty="0" smtClean="0"/>
              <a:t>Номинально все собственники обладают равными правами и свободой выбора форм и методов предпринимательства и хозяйствования, сохраняют равенство прав в свободно-конкурентном рынке;</a:t>
            </a:r>
          </a:p>
          <a:p>
            <a:r>
              <a:rPr lang="ru-RU" sz="2000" dirty="0" smtClean="0"/>
              <a:t>Сохранение приоритетов государственных (общественных) интересов, особенно при принятии решений в финансовых и фискальных сферах;</a:t>
            </a:r>
          </a:p>
          <a:p>
            <a:r>
              <a:rPr lang="ru-RU" sz="2000" dirty="0" smtClean="0"/>
              <a:t>Государство также как и в рыночной экономике обеспечивает финансирование своих расходов (общественных расходов) при исполнении своих базовых функций за счет налогообложения всех видов экономической деятельности, однако в случае сохранения прав собственности на производственные средства (имущество) основным источником доходов государства становится финансовый результат его собственной экономической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130440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Специфика государственно-управляемая «рыночная модель» экономики Белоруссии, которая основывалась на принципах смешанной (гибридной) экономики: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Сфера государственной ответственности в социальном обеспечении: оказании  юридических услуг, образовании, здравоохранении, развития инфраструктуры и коммуникаций, культуры и науки, поддержания силовых структур, сельского хозяйства и связанное с сельскохозяйственной отраслью производство продуктов питания первой необходимости, топливно-энергетического сектора, жилищно-коммунального хозяйства, государственных монополий и т. п., возрастает пропорционально доле государственной собственности.</a:t>
            </a:r>
          </a:p>
          <a:p>
            <a:r>
              <a:rPr lang="ru-RU" dirty="0" smtClean="0"/>
              <a:t>Поддержание жизнеспособности общества и решение практически всех проблем инфраструктурного развития, науки и инноваций также пропорциональны доле государственной собственности. Чем выше доля государства, тем больше прямое государственное финансирование, вплоть до прямых вливаний и дотаций не только общественного сектора, но и убыточных секторов экономики;</a:t>
            </a:r>
          </a:p>
          <a:p>
            <a:r>
              <a:rPr lang="ru-RU" dirty="0" smtClean="0"/>
              <a:t>Уровень государственного регулирования трудовых отношений, антимонопольного, корпоративного, таможенного права; защиты интеллектуальной собственности, прав потребителей, окружающей среды; политики протекционизма и т.п., также варьируется в зависимости от доли государственной собственности.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8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Экономическая модель Белоруссии характеризуется следующими чертами: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относительной свободой предпринимательства в сфере малого и среднего бизнеса,</a:t>
            </a:r>
          </a:p>
          <a:p>
            <a:r>
              <a:rPr lang="ru-RU" dirty="0" smtClean="0"/>
              <a:t>формирующихся рыночных отношений на валютном и финансовом рынках, </a:t>
            </a:r>
          </a:p>
          <a:p>
            <a:r>
              <a:rPr lang="ru-RU" dirty="0" smtClean="0"/>
              <a:t>рынком с элементами конкуренции между частным капиталом допускается только в рамках: </a:t>
            </a:r>
          </a:p>
          <a:p>
            <a:r>
              <a:rPr lang="ru-RU" dirty="0" smtClean="0"/>
              <a:t>-	директивного планирования,</a:t>
            </a:r>
          </a:p>
          <a:p>
            <a:r>
              <a:rPr lang="ru-RU" dirty="0"/>
              <a:t>-</a:t>
            </a:r>
            <a:r>
              <a:rPr lang="ru-RU" dirty="0" smtClean="0"/>
              <a:t>	постоянного увеличения административных ограничений бизнеса, </a:t>
            </a:r>
          </a:p>
          <a:p>
            <a:r>
              <a:rPr lang="ru-RU" dirty="0"/>
              <a:t>-</a:t>
            </a:r>
            <a:r>
              <a:rPr lang="ru-RU" dirty="0" smtClean="0"/>
              <a:t>	увеличения налогового бремени (в виде специальных, целевых налогов и сборов, специальных механизмов перераспределения доходов субъектов рынка), </a:t>
            </a:r>
          </a:p>
          <a:p>
            <a:r>
              <a:rPr lang="ru-RU" dirty="0" smtClean="0"/>
              <a:t>постоянным увеличением государственных расходов и социальных трансфертов: социальной помощи, пенсий, обязательного страхования, государственных субсидий для поддержания убыточных производств, дотирования </a:t>
            </a:r>
            <a:r>
              <a:rPr lang="ru-RU" dirty="0" err="1" smtClean="0"/>
              <a:t>экспортоориентированных</a:t>
            </a:r>
            <a:r>
              <a:rPr lang="ru-RU" dirty="0" smtClean="0"/>
              <a:t> предприятий.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5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Показатели ВВП Белоруссии в 1992-2015г.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4659" t="41049" r="31102" b="22477"/>
          <a:stretch/>
        </p:blipFill>
        <p:spPr bwMode="auto">
          <a:xfrm>
            <a:off x="251520" y="1052736"/>
            <a:ext cx="849694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971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Стоимостные характеристики ВВП Белоруссии, 1992-2015г.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1442" t="32301" r="42375" b="14805"/>
          <a:stretch/>
        </p:blipFill>
        <p:spPr bwMode="auto">
          <a:xfrm>
            <a:off x="1410620" y="1600200"/>
            <a:ext cx="6322760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931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Средний официальный курс белорусского рубля по отношению к иностранным валютам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3291" t="42395" r="36739" b="13459"/>
          <a:stretch/>
        </p:blipFill>
        <p:spPr bwMode="auto">
          <a:xfrm>
            <a:off x="1145057" y="1970973"/>
            <a:ext cx="6853885" cy="378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092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финансово-экономической результативности белорусской экономики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1031" t="32987" r="26644" b="16016"/>
          <a:stretch/>
        </p:blipFill>
        <p:spPr bwMode="auto">
          <a:xfrm>
            <a:off x="983551" y="1677322"/>
            <a:ext cx="7176897" cy="4371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3914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Специфика белорусской экономики               </vt:lpstr>
      <vt:lpstr>Критерии уникальности экономической модели Белоруссии</vt:lpstr>
      <vt:lpstr>Специфика государственно-управляемая «рыночная модель» экономики Белоруссии, которая основывалась на принципах смешанной (гибридной) экономики:  </vt:lpstr>
      <vt:lpstr>Специфика государственно-управляемая «рыночная модель» экономики Белоруссии, которая основывалась на принципах смешанной (гибридной) экономики:  </vt:lpstr>
      <vt:lpstr>Экономическая модель Белоруссии характеризуется следующими чертами:</vt:lpstr>
      <vt:lpstr>Показатели ВВП Белоруссии в 1992-2015г.</vt:lpstr>
      <vt:lpstr>Стоимостные характеристики ВВП Белоруссии, 1992-2015г.</vt:lpstr>
      <vt:lpstr>Средний официальный курс белорусского рубля по отношению к иностранным валютам</vt:lpstr>
      <vt:lpstr>Показатели финансово-экономической результативности белорусской экономики</vt:lpstr>
      <vt:lpstr>Соотношения вклада в экономику по формам собственности, 2012-2015гг., %</vt:lpstr>
      <vt:lpstr>Отраслевая структура ВВП по укрупненным секторам белорусской экономики, %</vt:lpstr>
      <vt:lpstr>Декомпозиция ВВП Белоруссии по потреблению 1992-2013 гг., %</vt:lpstr>
      <vt:lpstr>Показатели внешнеэкономической деятельности РБ</vt:lpstr>
      <vt:lpstr>Товарная структура внешнеторговых операций Белоруссии в 2011-2015 г., в %</vt:lpstr>
      <vt:lpstr>Соотношение темпов роста производительности труда к реальному ВВП и роста реальной заработной платы,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«Возможен ли белорусский «майдан»: диагностика»  Подраздел 5: Экономика</dc:title>
  <dc:creator>HP</dc:creator>
  <cp:lastModifiedBy>Пользователь Windows</cp:lastModifiedBy>
  <cp:revision>5</cp:revision>
  <dcterms:created xsi:type="dcterms:W3CDTF">2016-09-09T10:38:01Z</dcterms:created>
  <dcterms:modified xsi:type="dcterms:W3CDTF">2017-02-16T15:12:54Z</dcterms:modified>
</cp:coreProperties>
</file>